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王漢宗顏楷體" panose="02020500000000000000" charset="-12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imes New Roman" panose="02020603050405020304" pitchFamily="18" charset="0"/>
      <p:regular r:id="rId22"/>
    </p:embeddedFont>
    <p:embeddedFont>
      <p:font typeface="TT Commons Pro" panose="020205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sv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hyperlink" Target="https://www.wealth.com.tw/articles/9f4dae5a-aa5d-466e-a4dc-754bba35249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0.jpeg"/><Relationship Id="rId4" Type="http://schemas.openxmlformats.org/officeDocument/2006/relationships/image" Target="../media/image28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svg"/><Relationship Id="rId7" Type="http://schemas.openxmlformats.org/officeDocument/2006/relationships/image" Target="../media/image1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6.sv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news.immigration.gov.tw/NewsSection/Detail/64f3e928-446c-4b7e-bd23-702fe113c16e?category=0&amp;lang=TW" TargetMode="External"/><Relationship Id="rId7" Type="http://schemas.openxmlformats.org/officeDocument/2006/relationships/hyperlink" Target="https://www.wealth.com.tw/articles/9f4dae5a-aa5d-466e-a4dc-754bba352498" TargetMode="External"/><Relationship Id="rId2" Type="http://schemas.openxmlformats.org/officeDocument/2006/relationships/hyperlink" Target="https://www.edu.tw/News_Content.aspx?%20%20%20n=829446EED325AD02&amp;sms=26FB481681F7B203&amp;s=4C810A112728CC60&amp;fbclid=IwAR0cpzNsLC62Nu9bhfrxRzpICYr5xPXbfVHHG_2X-ZeupOXJ28JJrtu8FK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slide" Target="slide6.xml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9A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0758" y="-389041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726396">
            <a:off x="-927519" y="-2865169"/>
            <a:ext cx="4791433" cy="7594491"/>
          </a:xfrm>
          <a:custGeom>
            <a:avLst/>
            <a:gdLst/>
            <a:ahLst/>
            <a:cxnLst/>
            <a:rect l="l" t="t" r="r" b="b"/>
            <a:pathLst>
              <a:path w="4791433" h="7594491">
                <a:moveTo>
                  <a:pt x="0" y="0"/>
                </a:moveTo>
                <a:lnTo>
                  <a:pt x="4791433" y="0"/>
                </a:lnTo>
                <a:lnTo>
                  <a:pt x="4791433" y="7594490"/>
                </a:lnTo>
                <a:lnTo>
                  <a:pt x="0" y="7594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88089">
            <a:off x="16062525" y="2478011"/>
            <a:ext cx="6565563" cy="10406512"/>
          </a:xfrm>
          <a:custGeom>
            <a:avLst/>
            <a:gdLst/>
            <a:ahLst/>
            <a:cxnLst/>
            <a:rect l="l" t="t" r="r" b="b"/>
            <a:pathLst>
              <a:path w="6565563" h="10406512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88761" y="3157638"/>
            <a:ext cx="18288000" cy="162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FFFFFF"/>
                </a:solidFill>
                <a:ea typeface="王漢宗顏楷體"/>
              </a:rPr>
              <a:t>健康雲與大數據期末報告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88761" y="4585317"/>
            <a:ext cx="18288000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 spc="940">
                <a:solidFill>
                  <a:srgbClr val="FFFFFF"/>
                </a:solidFill>
                <a:ea typeface="王漢宗顏楷體"/>
              </a:rPr>
              <a:t>探討新住民資源配置情況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0834" y="7170402"/>
            <a:ext cx="12848809" cy="163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499" spc="238">
                <a:solidFill>
                  <a:srgbClr val="FFFFFF"/>
                </a:solidFill>
                <a:latin typeface="王漢宗顏楷體"/>
                <a:ea typeface="王漢宗顏楷體"/>
              </a:rPr>
              <a:t>第11組</a:t>
            </a:r>
          </a:p>
          <a:p>
            <a:pPr algn="ctr">
              <a:lnSpc>
                <a:spcPts val="6209"/>
              </a:lnSpc>
            </a:pPr>
            <a:r>
              <a:rPr lang="en-US" sz="4499" spc="238">
                <a:solidFill>
                  <a:srgbClr val="FFFFFF"/>
                </a:solidFill>
                <a:ea typeface="王漢宗顏楷體"/>
              </a:rPr>
              <a:t>張詠翔、宋威慶、廖柏穎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6209">
            <a:off x="-1776917" y="5578147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62409">
            <a:off x="13632639" y="-3777320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9823" y="351234"/>
            <a:ext cx="7051005" cy="886112"/>
            <a:chOff x="0" y="0"/>
            <a:chExt cx="9401340" cy="11814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7113" cy="1181483"/>
            </a:xfrm>
            <a:custGeom>
              <a:avLst/>
              <a:gdLst/>
              <a:ahLst/>
              <a:cxnLst/>
              <a:rect l="l" t="t" r="r" b="b"/>
              <a:pathLst>
                <a:path w="1147113" h="1181483">
                  <a:moveTo>
                    <a:pt x="0" y="0"/>
                  </a:moveTo>
                  <a:lnTo>
                    <a:pt x="1147113" y="0"/>
                  </a:lnTo>
                  <a:lnTo>
                    <a:pt x="1147113" y="1181483"/>
                  </a:lnTo>
                  <a:lnTo>
                    <a:pt x="0" y="118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668115" y="-138607"/>
              <a:ext cx="7733225" cy="122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FFCF7"/>
                  </a:solidFill>
                  <a:ea typeface="王漢宗顏楷體"/>
                </a:rPr>
                <a:t>資料探索與解讀發現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58347" y="194514"/>
              <a:ext cx="430419" cy="69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4"/>
                </a:lnSpc>
              </a:pPr>
              <a:r>
                <a:rPr lang="en-US" sz="3110">
                  <a:solidFill>
                    <a:srgbClr val="2B2B2B"/>
                  </a:solidFill>
                  <a:latin typeface="芫荽 Bold"/>
                </a:rPr>
                <a:t>3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669978" y="4984389"/>
            <a:ext cx="7589322" cy="4273911"/>
          </a:xfrm>
          <a:custGeom>
            <a:avLst/>
            <a:gdLst/>
            <a:ahLst/>
            <a:cxnLst/>
            <a:rect l="l" t="t" r="r" b="b"/>
            <a:pathLst>
              <a:path w="7589322" h="4273911">
                <a:moveTo>
                  <a:pt x="0" y="0"/>
                </a:moveTo>
                <a:lnTo>
                  <a:pt x="7589322" y="0"/>
                </a:lnTo>
                <a:lnTo>
                  <a:pt x="7589322" y="4273911"/>
                </a:lnTo>
                <a:lnTo>
                  <a:pt x="0" y="4273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97" r="-598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5459" y="1531060"/>
            <a:ext cx="17798177" cy="47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98"/>
              </a:lnSpc>
            </a:pPr>
            <a:r>
              <a:rPr lang="en-US" sz="5213">
                <a:solidFill>
                  <a:srgbClr val="FFFCF7"/>
                </a:solidFill>
                <a:latin typeface="王漢宗顏楷體"/>
                <a:ea typeface="王漢宗顏楷體"/>
              </a:rPr>
              <a:t>透過繪製個學層曲線之後發現: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CF7"/>
                </a:solidFill>
                <a:ea typeface="王漢宗顏楷體"/>
              </a:rPr>
              <a:t>新住民在</a:t>
            </a:r>
            <a:r>
              <a:rPr lang="en-US" sz="3999">
                <a:solidFill>
                  <a:srgbClr val="5CE1E6"/>
                </a:solidFill>
                <a:ea typeface="王漢宗顏楷體"/>
              </a:rPr>
              <a:t>國小人數</a:t>
            </a:r>
            <a:r>
              <a:rPr lang="en-US" sz="3999">
                <a:solidFill>
                  <a:srgbClr val="FFFCF7"/>
                </a:solidFill>
                <a:ea typeface="王漢宗顏楷體"/>
              </a:rPr>
              <a:t>的占比正在</a:t>
            </a:r>
            <a:r>
              <a:rPr lang="en-US" sz="3999" u="sng">
                <a:solidFill>
                  <a:srgbClr val="5CE1E6"/>
                </a:solidFill>
                <a:ea typeface="王漢宗顏楷體"/>
              </a:rPr>
              <a:t>逐年下降</a:t>
            </a:r>
            <a:r>
              <a:rPr lang="en-US" sz="3999">
                <a:solidFill>
                  <a:srgbClr val="FFFCF7"/>
                </a:solidFill>
                <a:ea typeface="王漢宗顏楷體"/>
              </a:rPr>
              <a:t>而</a:t>
            </a:r>
            <a:r>
              <a:rPr lang="en-US" sz="3999">
                <a:solidFill>
                  <a:srgbClr val="5CE1E6"/>
                </a:solidFill>
                <a:ea typeface="王漢宗顏楷體"/>
              </a:rPr>
              <a:t>大學</a:t>
            </a:r>
            <a:r>
              <a:rPr lang="en-US" sz="3999">
                <a:solidFill>
                  <a:srgbClr val="FFFCF7"/>
                </a:solidFill>
                <a:ea typeface="王漢宗顏楷體"/>
              </a:rPr>
              <a:t>占比有</a:t>
            </a:r>
            <a:r>
              <a:rPr lang="en-US" sz="3999" u="sng">
                <a:solidFill>
                  <a:srgbClr val="5CE1E6"/>
                </a:solidFill>
                <a:ea typeface="王漢宗顏楷體"/>
              </a:rPr>
              <a:t>上升的趨勢</a:t>
            </a:r>
          </a:p>
          <a:p>
            <a:pPr>
              <a:lnSpc>
                <a:spcPts val="7298"/>
              </a:lnSpc>
            </a:pPr>
            <a:r>
              <a:rPr lang="en-US" sz="5213">
                <a:solidFill>
                  <a:srgbClr val="FFFCF7"/>
                </a:solidFill>
                <a:latin typeface="王漢宗顏楷體"/>
              </a:rPr>
              <a:t>Result: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CF7"/>
                </a:solidFill>
                <a:latin typeface="王漢宗顏楷體"/>
                <a:ea typeface="王漢宗顏楷體"/>
              </a:rPr>
              <a:t>1.近20年外籍配偶的人數佔當年婚姻人口的比率</a:t>
            </a:r>
            <a:r>
              <a:rPr lang="en-US" sz="3999">
                <a:solidFill>
                  <a:srgbClr val="5CE1E6"/>
                </a:solidFill>
                <a:ea typeface="王漢宗顏楷體"/>
              </a:rPr>
              <a:t>先升再降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CF7"/>
                </a:solidFill>
                <a:latin typeface="王漢宗顏楷體"/>
                <a:ea typeface="王漢宗顏楷體"/>
              </a:rPr>
              <a:t>2.跨國婚姻在</a:t>
            </a:r>
            <a:r>
              <a:rPr lang="en-US" sz="3999">
                <a:solidFill>
                  <a:srgbClr val="5CE1E6"/>
                </a:solidFill>
                <a:latin typeface="王漢宗顏楷體"/>
                <a:ea typeface="王漢宗顏楷體"/>
              </a:rPr>
              <a:t>2003年</a:t>
            </a:r>
            <a:r>
              <a:rPr lang="en-US" sz="3999">
                <a:solidFill>
                  <a:srgbClr val="FFFCF7"/>
                </a:solidFill>
                <a:ea typeface="王漢宗顏楷體"/>
              </a:rPr>
              <a:t>達到最高峰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CF7"/>
                </a:solidFill>
                <a:latin typeface="王漢宗顏楷體"/>
                <a:ea typeface="王漢宗顏楷體"/>
              </a:rPr>
              <a:t>=&gt;推測影響因素:</a:t>
            </a:r>
            <a:r>
              <a:rPr lang="en-US" sz="3999" u="sng">
                <a:solidFill>
                  <a:srgbClr val="5CE1E6"/>
                </a:solidFill>
                <a:ea typeface="王漢宗顏楷體"/>
              </a:rPr>
              <a:t>政策開放</a:t>
            </a:r>
            <a:r>
              <a:rPr lang="en-US" sz="3999">
                <a:solidFill>
                  <a:srgbClr val="FFFCF7"/>
                </a:solidFill>
                <a:latin typeface="王漢宗顏楷體"/>
              </a:rPr>
              <a:t>&amp;</a:t>
            </a:r>
            <a:r>
              <a:rPr lang="en-US" sz="3999" u="sng">
                <a:solidFill>
                  <a:srgbClr val="5CE1E6"/>
                </a:solidFill>
                <a:ea typeface="王漢宗顏楷體"/>
              </a:rPr>
              <a:t>少子化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56179" y="9258300"/>
            <a:ext cx="3416919" cy="479649"/>
            <a:chOff x="0" y="0"/>
            <a:chExt cx="4555893" cy="639532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35544" y="35544"/>
              <a:ext cx="566648" cy="495559"/>
            </a:xfrm>
            <a:custGeom>
              <a:avLst/>
              <a:gdLst/>
              <a:ahLst/>
              <a:cxnLst/>
              <a:rect l="l" t="t" r="r" b="b"/>
              <a:pathLst>
                <a:path w="566648" h="495559">
                  <a:moveTo>
                    <a:pt x="0" y="0"/>
                  </a:moveTo>
                  <a:lnTo>
                    <a:pt x="566648" y="0"/>
                  </a:lnTo>
                  <a:lnTo>
                    <a:pt x="566648" y="495560"/>
                  </a:lnTo>
                  <a:lnTo>
                    <a:pt x="0" y="495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465030" y="-102961"/>
              <a:ext cx="4090862" cy="742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8"/>
                </a:lnSpc>
              </a:pPr>
              <a:r>
                <a:rPr lang="en-US" sz="3013" u="sng">
                  <a:solidFill>
                    <a:srgbClr val="FFFCF7"/>
                  </a:solidFill>
                  <a:latin typeface="王漢宗顏楷體"/>
                  <a:ea typeface="王漢宗顏楷體"/>
                  <a:hlinkClick r:id="rId9" tooltip="https://www.wealth.com.tw/articles/9f4dae5a-aa5d-466e-a4dc-754bba352498"/>
                </a:rPr>
                <a:t>財訊新聞網651期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89823" y="7092525"/>
            <a:ext cx="8534535" cy="2313807"/>
          </a:xfrm>
          <a:custGeom>
            <a:avLst/>
            <a:gdLst/>
            <a:ahLst/>
            <a:cxnLst/>
            <a:rect l="l" t="t" r="r" b="b"/>
            <a:pathLst>
              <a:path w="8534535" h="2313807">
                <a:moveTo>
                  <a:pt x="0" y="0"/>
                </a:moveTo>
                <a:lnTo>
                  <a:pt x="8534535" y="0"/>
                </a:lnTo>
                <a:lnTo>
                  <a:pt x="8534535" y="2313808"/>
                </a:lnTo>
                <a:lnTo>
                  <a:pt x="0" y="2313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2955">
            <a:off x="12063404" y="-3408970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01520">
            <a:off x="12449002" y="-1878141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72413">
            <a:off x="-3070453" y="7326470"/>
            <a:ext cx="6800267" cy="4641183"/>
          </a:xfrm>
          <a:custGeom>
            <a:avLst/>
            <a:gdLst/>
            <a:ahLst/>
            <a:cxnLst/>
            <a:rect l="l" t="t" r="r" b="b"/>
            <a:pathLst>
              <a:path w="6800267" h="4641183">
                <a:moveTo>
                  <a:pt x="0" y="0"/>
                </a:moveTo>
                <a:lnTo>
                  <a:pt x="6800267" y="0"/>
                </a:lnTo>
                <a:lnTo>
                  <a:pt x="6800267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36245" y="404813"/>
            <a:ext cx="7414608" cy="931807"/>
            <a:chOff x="0" y="0"/>
            <a:chExt cx="9886144" cy="1242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6267" cy="1242409"/>
            </a:xfrm>
            <a:custGeom>
              <a:avLst/>
              <a:gdLst/>
              <a:ahLst/>
              <a:cxnLst/>
              <a:rect l="l" t="t" r="r" b="b"/>
              <a:pathLst>
                <a:path w="1206267" h="1242409">
                  <a:moveTo>
                    <a:pt x="0" y="0"/>
                  </a:moveTo>
                  <a:lnTo>
                    <a:pt x="1206267" y="0"/>
                  </a:lnTo>
                  <a:lnTo>
                    <a:pt x="1206267" y="1242409"/>
                  </a:lnTo>
                  <a:lnTo>
                    <a:pt x="0" y="124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54136" y="-84704"/>
              <a:ext cx="8132008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CF7"/>
                  </a:solidFill>
                  <a:latin typeface="王漢宗顏楷體"/>
                </a:rPr>
                <a:t>3D Map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6826" y="239141"/>
              <a:ext cx="452615" cy="697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4</a:t>
              </a:r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491231" y="1417461"/>
            <a:ext cx="15768069" cy="8869539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7444402" y="9547047"/>
            <a:ext cx="1687196" cy="1186661"/>
          </a:xfrm>
          <a:custGeom>
            <a:avLst/>
            <a:gdLst/>
            <a:ahLst/>
            <a:cxnLst/>
            <a:rect l="l" t="t" r="r" b="b"/>
            <a:pathLst>
              <a:path w="1687196" h="1186661">
                <a:moveTo>
                  <a:pt x="0" y="0"/>
                </a:moveTo>
                <a:lnTo>
                  <a:pt x="1687196" y="0"/>
                </a:lnTo>
                <a:lnTo>
                  <a:pt x="1687196" y="1186661"/>
                </a:lnTo>
                <a:lnTo>
                  <a:pt x="0" y="1186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66707">
            <a:off x="2522864" y="7740571"/>
            <a:ext cx="9386693" cy="9034692"/>
          </a:xfrm>
          <a:custGeom>
            <a:avLst/>
            <a:gdLst/>
            <a:ahLst/>
            <a:cxnLst/>
            <a:rect l="l" t="t" r="r" b="b"/>
            <a:pathLst>
              <a:path w="9386693" h="9034692">
                <a:moveTo>
                  <a:pt x="0" y="0"/>
                </a:moveTo>
                <a:lnTo>
                  <a:pt x="9386692" y="0"/>
                </a:lnTo>
                <a:lnTo>
                  <a:pt x="9386692" y="9034692"/>
                </a:lnTo>
                <a:lnTo>
                  <a:pt x="0" y="903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231869">
            <a:off x="5669033" y="6245166"/>
            <a:ext cx="6519980" cy="10334263"/>
          </a:xfrm>
          <a:custGeom>
            <a:avLst/>
            <a:gdLst/>
            <a:ahLst/>
            <a:cxnLst/>
            <a:rect l="l" t="t" r="r" b="b"/>
            <a:pathLst>
              <a:path w="6519980" h="10334263">
                <a:moveTo>
                  <a:pt x="0" y="0"/>
                </a:moveTo>
                <a:lnTo>
                  <a:pt x="6519981" y="0"/>
                </a:lnTo>
                <a:lnTo>
                  <a:pt x="6519981" y="10334262"/>
                </a:lnTo>
                <a:lnTo>
                  <a:pt x="0" y="1033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73755" y="1762290"/>
            <a:ext cx="10201876" cy="916484"/>
            <a:chOff x="0" y="0"/>
            <a:chExt cx="13602501" cy="12219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6430" cy="1221978"/>
            </a:xfrm>
            <a:custGeom>
              <a:avLst/>
              <a:gdLst/>
              <a:ahLst/>
              <a:cxnLst/>
              <a:rect l="l" t="t" r="r" b="b"/>
              <a:pathLst>
                <a:path w="1186430" h="1221978">
                  <a:moveTo>
                    <a:pt x="0" y="0"/>
                  </a:moveTo>
                  <a:lnTo>
                    <a:pt x="1186430" y="0"/>
                  </a:lnTo>
                  <a:lnTo>
                    <a:pt x="1186430" y="1221978"/>
                  </a:lnTo>
                  <a:lnTo>
                    <a:pt x="0" y="1221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560979" y="-197633"/>
              <a:ext cx="12041522" cy="118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853"/>
                </a:lnSpc>
              </a:pPr>
              <a:r>
                <a:rPr lang="en-US" sz="4895">
                  <a:solidFill>
                    <a:srgbClr val="FFFCF7"/>
                  </a:solidFill>
                  <a:ea typeface="王漢宗顏楷體"/>
                </a:rPr>
                <a:t>小組成員貢獻度說明＆個人心得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0740" y="234267"/>
              <a:ext cx="444950" cy="686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2B2B2B"/>
                  </a:solidFill>
                  <a:latin typeface="芫荽 Bold"/>
                </a:rPr>
                <a:t>5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329918" y="2974822"/>
            <a:ext cx="6528371" cy="6009069"/>
          </a:xfrm>
          <a:custGeom>
            <a:avLst/>
            <a:gdLst/>
            <a:ahLst/>
            <a:cxnLst/>
            <a:rect l="l" t="t" r="r" b="b"/>
            <a:pathLst>
              <a:path w="6528371" h="6009069">
                <a:moveTo>
                  <a:pt x="0" y="0"/>
                </a:moveTo>
                <a:lnTo>
                  <a:pt x="6528371" y="0"/>
                </a:lnTo>
                <a:lnTo>
                  <a:pt x="6528371" y="6009069"/>
                </a:lnTo>
                <a:lnTo>
                  <a:pt x="0" y="6009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94104" y="5596730"/>
            <a:ext cx="2408683" cy="2379779"/>
          </a:xfrm>
          <a:custGeom>
            <a:avLst/>
            <a:gdLst/>
            <a:ahLst/>
            <a:cxnLst/>
            <a:rect l="l" t="t" r="r" b="b"/>
            <a:pathLst>
              <a:path w="2408683" h="2379779">
                <a:moveTo>
                  <a:pt x="0" y="0"/>
                </a:moveTo>
                <a:lnTo>
                  <a:pt x="2408682" y="0"/>
                </a:lnTo>
                <a:lnTo>
                  <a:pt x="2408682" y="2379778"/>
                </a:lnTo>
                <a:lnTo>
                  <a:pt x="0" y="23797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14249" y="4091889"/>
            <a:ext cx="2408683" cy="2379779"/>
          </a:xfrm>
          <a:custGeom>
            <a:avLst/>
            <a:gdLst/>
            <a:ahLst/>
            <a:cxnLst/>
            <a:rect l="l" t="t" r="r" b="b"/>
            <a:pathLst>
              <a:path w="2408683" h="2379779">
                <a:moveTo>
                  <a:pt x="0" y="0"/>
                </a:moveTo>
                <a:lnTo>
                  <a:pt x="2408683" y="0"/>
                </a:lnTo>
                <a:lnTo>
                  <a:pt x="2408683" y="2379779"/>
                </a:lnTo>
                <a:lnTo>
                  <a:pt x="0" y="2379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79021" y="3397832"/>
            <a:ext cx="2408683" cy="2379779"/>
          </a:xfrm>
          <a:custGeom>
            <a:avLst/>
            <a:gdLst/>
            <a:ahLst/>
            <a:cxnLst/>
            <a:rect l="l" t="t" r="r" b="b"/>
            <a:pathLst>
              <a:path w="2408683" h="2379779">
                <a:moveTo>
                  <a:pt x="0" y="0"/>
                </a:moveTo>
                <a:lnTo>
                  <a:pt x="2408683" y="0"/>
                </a:lnTo>
                <a:lnTo>
                  <a:pt x="2408683" y="2379779"/>
                </a:lnTo>
                <a:lnTo>
                  <a:pt x="0" y="2379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70444" y="5777611"/>
            <a:ext cx="2408683" cy="2379779"/>
          </a:xfrm>
          <a:custGeom>
            <a:avLst/>
            <a:gdLst/>
            <a:ahLst/>
            <a:cxnLst/>
            <a:rect l="l" t="t" r="r" b="b"/>
            <a:pathLst>
              <a:path w="2408683" h="2379779">
                <a:moveTo>
                  <a:pt x="0" y="0"/>
                </a:moveTo>
                <a:lnTo>
                  <a:pt x="2408683" y="0"/>
                </a:lnTo>
                <a:lnTo>
                  <a:pt x="2408683" y="2379779"/>
                </a:lnTo>
                <a:lnTo>
                  <a:pt x="0" y="2379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22932" y="2974822"/>
            <a:ext cx="1912390" cy="1438117"/>
          </a:xfrm>
          <a:custGeom>
            <a:avLst/>
            <a:gdLst/>
            <a:ahLst/>
            <a:cxnLst/>
            <a:rect l="l" t="t" r="r" b="b"/>
            <a:pathLst>
              <a:path w="1912390" h="1438117">
                <a:moveTo>
                  <a:pt x="0" y="0"/>
                </a:moveTo>
                <a:lnTo>
                  <a:pt x="1912390" y="0"/>
                </a:lnTo>
                <a:lnTo>
                  <a:pt x="1912390" y="1438117"/>
                </a:lnTo>
                <a:lnTo>
                  <a:pt x="0" y="14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06779" y="4443391"/>
            <a:ext cx="3561266" cy="3071932"/>
          </a:xfrm>
          <a:custGeom>
            <a:avLst/>
            <a:gdLst/>
            <a:ahLst/>
            <a:cxnLst/>
            <a:rect l="l" t="t" r="r" b="b"/>
            <a:pathLst>
              <a:path w="3561266" h="3071932">
                <a:moveTo>
                  <a:pt x="0" y="0"/>
                </a:moveTo>
                <a:lnTo>
                  <a:pt x="3561266" y="0"/>
                </a:lnTo>
                <a:lnTo>
                  <a:pt x="3561266" y="3071932"/>
                </a:lnTo>
                <a:lnTo>
                  <a:pt x="0" y="3071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85387"/>
              </p:ext>
            </p:extLst>
          </p:nvPr>
        </p:nvGraphicFramePr>
        <p:xfrm>
          <a:off x="880949" y="2697569"/>
          <a:ext cx="16526102" cy="6743120"/>
        </p:xfrm>
        <a:graphic>
          <a:graphicData uri="http://schemas.openxmlformats.org/drawingml/2006/table">
            <a:tbl>
              <a:tblPr/>
              <a:tblGrid>
                <a:gridCol w="1853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3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78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22935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ea typeface="王漢宗顏楷體"/>
                        </a:rPr>
                        <a:t>題目解讀與參與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ea typeface="王漢宗顏楷體"/>
                        </a:rPr>
                        <a:t>資料蒐集與處理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ea typeface="王漢宗顏楷體"/>
                        </a:rPr>
                        <a:t>上台報告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latin typeface="王漢宗顏楷體"/>
                          <a:ea typeface="王漢宗顏楷體"/>
                        </a:rPr>
                        <a:t>POWER BI&amp;3D MAP製作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ea typeface="王漢宗顏楷體"/>
                        </a:rPr>
                        <a:t>簡報製作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349">
                          <a:solidFill>
                            <a:srgbClr val="142414"/>
                          </a:solidFill>
                          <a:ea typeface="王漢宗顏楷體"/>
                        </a:rPr>
                        <a:t>總和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035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ea typeface="王漢宗顏楷體"/>
                        </a:rPr>
                        <a:t>張詠翔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10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575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dirty="0" err="1">
                          <a:solidFill>
                            <a:srgbClr val="FFFFFF"/>
                          </a:solidFill>
                          <a:ea typeface="王漢宗顏楷體"/>
                        </a:rPr>
                        <a:t>宋威慶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10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10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8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5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5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38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575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ea typeface="王漢宗顏楷體"/>
                        </a:rPr>
                        <a:t>廖柏穎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3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3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1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1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kern="1200" dirty="0">
                          <a:solidFill>
                            <a:srgbClr val="FFFFFF"/>
                          </a:solidFill>
                          <a:latin typeface="TT Commons Pro"/>
                          <a:ea typeface="+mn-ea"/>
                          <a:cs typeface="+mn-cs"/>
                        </a:rPr>
                        <a:t>4</a:t>
                      </a:r>
                      <a:endParaRPr lang="en-US" sz="3999" kern="1200" dirty="0">
                        <a:solidFill>
                          <a:srgbClr val="FFFFFF"/>
                        </a:solidFill>
                        <a:latin typeface="TT Commons Pro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altLang="zh-TW" sz="3999" dirty="0">
                          <a:solidFill>
                            <a:srgbClr val="FFFFFF"/>
                          </a:solidFill>
                          <a:latin typeface="TT Commons Pro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348759" y="876300"/>
            <a:ext cx="1361809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ea typeface="王漢宗顏楷體"/>
              </a:rPr>
              <a:t>小組貢獻度說明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6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4863" y="-3732563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726396">
            <a:off x="1565829" y="-404527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045464">
            <a:off x="10463264" y="6473304"/>
            <a:ext cx="5489002" cy="8700148"/>
          </a:xfrm>
          <a:custGeom>
            <a:avLst/>
            <a:gdLst/>
            <a:ahLst/>
            <a:cxnLst/>
            <a:rect l="l" t="t" r="r" b="b"/>
            <a:pathLst>
              <a:path w="5489002" h="8700148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8272" y="744351"/>
            <a:ext cx="16105567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DFDFC"/>
                </a:solidFill>
                <a:latin typeface="王漢宗顏楷體"/>
                <a:ea typeface="王漢宗顏楷體"/>
              </a:rPr>
              <a:t>張詠翔: 很高興可以藉由期末報告的機會延伸期中報告的內容，而透過這次增加的3D Map操作也讓我習得新技能有所收穫。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DFDFC"/>
                </a:solidFill>
                <a:latin typeface="王漢宗顏楷體"/>
                <a:ea typeface="王漢宗顏楷體"/>
              </a:rPr>
              <a:t>I encourage myself, 期許自己經由本課堂的訓練後，在未來也可使用本課程所習得技能來處理各種數據呈現相關的研究。 -2023/12/23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8272" y="4327525"/>
            <a:ext cx="1514533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DFDFC"/>
                </a:solidFill>
                <a:latin typeface="王漢宗顏楷體"/>
                <a:ea typeface="王漢宗顏楷體"/>
              </a:rPr>
              <a:t>廖柏穎: 經過課堂上的練習後，能利用學到的工具去產生一個讓人易懂的圖表，與組員合作完成目標，讓最後成果出現時是令人非常開心的。 -2023/12/25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8272" y="7235825"/>
            <a:ext cx="1514533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王漢宗顏楷體"/>
                <a:ea typeface="王漢宗顏楷體"/>
              </a:rPr>
              <a:t>宋威慶: 藉由這次修改報告，我不僅更加精進自己做一份探究報告得實力與培養實驗精神，我也像組員學習非常多的知識並充實自己。 -2023/12/24</a:t>
            </a:r>
          </a:p>
        </p:txBody>
      </p:sp>
      <p:sp>
        <p:nvSpPr>
          <p:cNvPr id="9" name="Freeform 9"/>
          <p:cNvSpPr/>
          <p:nvPr/>
        </p:nvSpPr>
        <p:spPr>
          <a:xfrm>
            <a:off x="17259300" y="9352940"/>
            <a:ext cx="1028700" cy="934060"/>
          </a:xfrm>
          <a:custGeom>
            <a:avLst/>
            <a:gdLst/>
            <a:ahLst/>
            <a:cxnLst/>
            <a:rect l="l" t="t" r="r" b="b"/>
            <a:pathLst>
              <a:path w="1028700" h="934060">
                <a:moveTo>
                  <a:pt x="0" y="0"/>
                </a:moveTo>
                <a:lnTo>
                  <a:pt x="1028700" y="0"/>
                </a:lnTo>
                <a:lnTo>
                  <a:pt x="1028700" y="934060"/>
                </a:lnTo>
                <a:lnTo>
                  <a:pt x="0" y="934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6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726396">
            <a:off x="1565829" y="-404527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045464">
            <a:off x="10463264" y="6473304"/>
            <a:ext cx="5489002" cy="8700148"/>
          </a:xfrm>
          <a:custGeom>
            <a:avLst/>
            <a:gdLst/>
            <a:ahLst/>
            <a:cxnLst/>
            <a:rect l="l" t="t" r="r" b="b"/>
            <a:pathLst>
              <a:path w="5489002" h="8700148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62544" y="1132286"/>
            <a:ext cx="10828489" cy="7329165"/>
            <a:chOff x="0" y="0"/>
            <a:chExt cx="14437985" cy="9772219"/>
          </a:xfrm>
        </p:grpSpPr>
        <p:sp>
          <p:nvSpPr>
            <p:cNvPr id="7" name="TextBox 7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6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88636" y="-1383270"/>
            <a:ext cx="13958156" cy="13434725"/>
          </a:xfrm>
          <a:custGeom>
            <a:avLst/>
            <a:gdLst/>
            <a:ahLst/>
            <a:cxnLst/>
            <a:rect l="l" t="t" r="r" b="b"/>
            <a:pathLst>
              <a:path w="13958156" h="13434725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20332">
            <a:off x="6568293" y="3685936"/>
            <a:ext cx="9581554" cy="15186901"/>
          </a:xfrm>
          <a:custGeom>
            <a:avLst/>
            <a:gdLst/>
            <a:ahLst/>
            <a:cxnLst/>
            <a:rect l="l" t="t" r="r" b="b"/>
            <a:pathLst>
              <a:path w="9581554" h="15186901">
                <a:moveTo>
                  <a:pt x="0" y="0"/>
                </a:moveTo>
                <a:lnTo>
                  <a:pt x="9581554" y="0"/>
                </a:lnTo>
                <a:lnTo>
                  <a:pt x="9581554" y="15186901"/>
                </a:lnTo>
                <a:lnTo>
                  <a:pt x="0" y="15186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6657" y="3829142"/>
            <a:ext cx="2654997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ea typeface="王漢宗顏楷體"/>
              </a:rPr>
              <a:t>目錄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11284" y="1028700"/>
            <a:ext cx="7414608" cy="932243"/>
            <a:chOff x="0" y="0"/>
            <a:chExt cx="9886144" cy="1242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6831" cy="1242991"/>
            </a:xfrm>
            <a:custGeom>
              <a:avLst/>
              <a:gdLst/>
              <a:ahLst/>
              <a:cxnLst/>
              <a:rect l="l" t="t" r="r" b="b"/>
              <a:pathLst>
                <a:path w="1206831" h="1242991">
                  <a:moveTo>
                    <a:pt x="0" y="0"/>
                  </a:moveTo>
                  <a:lnTo>
                    <a:pt x="1206831" y="0"/>
                  </a:lnTo>
                  <a:lnTo>
                    <a:pt x="1206831" y="1242991"/>
                  </a:lnTo>
                  <a:lnTo>
                    <a:pt x="0" y="124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54383" y="-84413"/>
              <a:ext cx="8131761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CF7"/>
                  </a:solidFill>
                  <a:ea typeface="王漢宗顏楷體"/>
                </a:rPr>
                <a:t>前言與目的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7115" y="239442"/>
              <a:ext cx="452601" cy="69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1284" y="2437193"/>
            <a:ext cx="7414608" cy="931807"/>
            <a:chOff x="0" y="0"/>
            <a:chExt cx="9886144" cy="1242409"/>
          </a:xfrm>
        </p:grpSpPr>
        <p:sp>
          <p:nvSpPr>
            <p:cNvPr id="10" name="TextBox 10"/>
            <p:cNvSpPr txBox="1"/>
            <p:nvPr/>
          </p:nvSpPr>
          <p:spPr>
            <a:xfrm>
              <a:off x="1754136" y="-94229"/>
              <a:ext cx="8132008" cy="122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FFCF7"/>
                  </a:solidFill>
                  <a:ea typeface="王漢宗顏楷體"/>
                </a:rPr>
                <a:t>資料蒐集與處理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206267" cy="1242409"/>
            </a:xfrm>
            <a:custGeom>
              <a:avLst/>
              <a:gdLst/>
              <a:ahLst/>
              <a:cxnLst/>
              <a:rect l="l" t="t" r="r" b="b"/>
              <a:pathLst>
                <a:path w="1206267" h="1242409">
                  <a:moveTo>
                    <a:pt x="0" y="0"/>
                  </a:moveTo>
                  <a:lnTo>
                    <a:pt x="1206267" y="0"/>
                  </a:lnTo>
                  <a:lnTo>
                    <a:pt x="1206267" y="1242409"/>
                  </a:lnTo>
                  <a:lnTo>
                    <a:pt x="0" y="124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76826" y="239141"/>
              <a:ext cx="452615" cy="697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11284" y="3845250"/>
            <a:ext cx="7051005" cy="886112"/>
            <a:chOff x="0" y="0"/>
            <a:chExt cx="9401340" cy="11814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7113" cy="1181483"/>
            </a:xfrm>
            <a:custGeom>
              <a:avLst/>
              <a:gdLst/>
              <a:ahLst/>
              <a:cxnLst/>
              <a:rect l="l" t="t" r="r" b="b"/>
              <a:pathLst>
                <a:path w="1147113" h="1181483">
                  <a:moveTo>
                    <a:pt x="0" y="0"/>
                  </a:moveTo>
                  <a:lnTo>
                    <a:pt x="1147113" y="0"/>
                  </a:lnTo>
                  <a:lnTo>
                    <a:pt x="1147113" y="1181483"/>
                  </a:lnTo>
                  <a:lnTo>
                    <a:pt x="0" y="118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668115" y="-138607"/>
              <a:ext cx="7733225" cy="122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FFCF7"/>
                  </a:solidFill>
                  <a:ea typeface="王漢宗顏楷體"/>
                </a:rPr>
                <a:t>資料探索與解讀發現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8347" y="194514"/>
              <a:ext cx="430419" cy="69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4"/>
                </a:lnSpc>
              </a:pPr>
              <a:r>
                <a:rPr lang="en-US" sz="3110">
                  <a:solidFill>
                    <a:srgbClr val="2B2B2B"/>
                  </a:solidFill>
                  <a:latin typeface="芫荽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11284" y="5334092"/>
            <a:ext cx="7414608" cy="931807"/>
            <a:chOff x="0" y="0"/>
            <a:chExt cx="9886144" cy="12424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6267" cy="1242409"/>
            </a:xfrm>
            <a:custGeom>
              <a:avLst/>
              <a:gdLst/>
              <a:ahLst/>
              <a:cxnLst/>
              <a:rect l="l" t="t" r="r" b="b"/>
              <a:pathLst>
                <a:path w="1206267" h="1242409">
                  <a:moveTo>
                    <a:pt x="0" y="0"/>
                  </a:moveTo>
                  <a:lnTo>
                    <a:pt x="1206267" y="0"/>
                  </a:lnTo>
                  <a:lnTo>
                    <a:pt x="1206267" y="1242409"/>
                  </a:lnTo>
                  <a:lnTo>
                    <a:pt x="0" y="124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754136" y="-84704"/>
              <a:ext cx="8132008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CF7"/>
                  </a:solidFill>
                  <a:latin typeface="王漢宗顏楷體"/>
                </a:rPr>
                <a:t>3D Map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76826" y="239141"/>
              <a:ext cx="452615" cy="697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11284" y="6615670"/>
            <a:ext cx="10377597" cy="932270"/>
            <a:chOff x="0" y="0"/>
            <a:chExt cx="13836796" cy="12430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6866" cy="1243026"/>
            </a:xfrm>
            <a:custGeom>
              <a:avLst/>
              <a:gdLst/>
              <a:ahLst/>
              <a:cxnLst/>
              <a:rect l="l" t="t" r="r" b="b"/>
              <a:pathLst>
                <a:path w="1206866" h="1243026">
                  <a:moveTo>
                    <a:pt x="0" y="0"/>
                  </a:moveTo>
                  <a:lnTo>
                    <a:pt x="1206866" y="0"/>
                  </a:lnTo>
                  <a:lnTo>
                    <a:pt x="1206866" y="1243026"/>
                  </a:lnTo>
                  <a:lnTo>
                    <a:pt x="0" y="124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587866" y="-200025"/>
              <a:ext cx="12248931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CF7"/>
                  </a:solidFill>
                  <a:ea typeface="王漢宗顏楷體"/>
                </a:rPr>
                <a:t>小組成員貢獻度說明＆個人心得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77126" y="239450"/>
              <a:ext cx="452614" cy="69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83497">
            <a:off x="15776591" y="-1710372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9826">
            <a:off x="15434666" y="1126044"/>
            <a:ext cx="7791258" cy="12349256"/>
          </a:xfrm>
          <a:custGeom>
            <a:avLst/>
            <a:gdLst/>
            <a:ahLst/>
            <a:cxnLst/>
            <a:rect l="l" t="t" r="r" b="b"/>
            <a:pathLst>
              <a:path w="7791258" h="12349256">
                <a:moveTo>
                  <a:pt x="0" y="0"/>
                </a:moveTo>
                <a:lnTo>
                  <a:pt x="7791258" y="0"/>
                </a:lnTo>
                <a:lnTo>
                  <a:pt x="7791258" y="12349256"/>
                </a:lnTo>
                <a:lnTo>
                  <a:pt x="0" y="1234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22765">
            <a:off x="-1353770" y="7466741"/>
            <a:ext cx="4764940" cy="4699422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1393" y="309686"/>
            <a:ext cx="7414608" cy="1962151"/>
            <a:chOff x="0" y="0"/>
            <a:chExt cx="9886144" cy="2616201"/>
          </a:xfrm>
        </p:grpSpPr>
        <p:sp>
          <p:nvSpPr>
            <p:cNvPr id="6" name="Freeform 6"/>
            <p:cNvSpPr/>
            <p:nvPr/>
          </p:nvSpPr>
          <p:spPr>
            <a:xfrm>
              <a:off x="0" y="686605"/>
              <a:ext cx="1206831" cy="1242991"/>
            </a:xfrm>
            <a:custGeom>
              <a:avLst/>
              <a:gdLst/>
              <a:ahLst/>
              <a:cxnLst/>
              <a:rect l="l" t="t" r="r" b="b"/>
              <a:pathLst>
                <a:path w="1206831" h="1242991">
                  <a:moveTo>
                    <a:pt x="0" y="0"/>
                  </a:moveTo>
                  <a:lnTo>
                    <a:pt x="1206831" y="0"/>
                  </a:lnTo>
                  <a:lnTo>
                    <a:pt x="1206831" y="1242991"/>
                  </a:lnTo>
                  <a:lnTo>
                    <a:pt x="0" y="124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54383" y="-238125"/>
              <a:ext cx="8131761" cy="285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999">
                  <a:solidFill>
                    <a:srgbClr val="FFFCF7"/>
                  </a:solidFill>
                  <a:ea typeface="王漢宗顏楷體"/>
                </a:rPr>
                <a:t>前言與目的</a:t>
              </a:r>
            </a:p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FFFCF7"/>
                  </a:solidFill>
                  <a:latin typeface="王漢宗顏楷體"/>
                </a:rPr>
                <a:t>     -</a:t>
              </a:r>
              <a:r>
                <a:rPr lang="en-US" sz="5999">
                  <a:solidFill>
                    <a:srgbClr val="FFFCF7"/>
                  </a:solidFill>
                  <a:ea typeface="王漢宗顏楷體"/>
                </a:rPr>
                <a:t>資料探索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7115" y="926047"/>
              <a:ext cx="452601" cy="69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646" y="2273687"/>
            <a:ext cx="16718708" cy="672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44305" lvl="1" indent="-672152">
              <a:lnSpc>
                <a:spcPts val="8717"/>
              </a:lnSpc>
              <a:buFont typeface="Arial"/>
              <a:buChar char="•"/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前導</a:t>
            </a:r>
          </a:p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期中報告</a:t>
            </a:r>
            <a:r>
              <a:rPr lang="en-US" sz="6226">
                <a:solidFill>
                  <a:srgbClr val="FFFCF7"/>
                </a:solidFill>
                <a:latin typeface="王漢宗顏楷體"/>
                <a:ea typeface="王漢宗顏楷體"/>
              </a:rPr>
              <a:t>結論:</a:t>
            </a:r>
          </a:p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latin typeface="王漢宗顏楷體"/>
                <a:ea typeface="王漢宗顏楷體"/>
              </a:rPr>
              <a:t>1.台灣新住民服務據點數量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逐漸上升</a:t>
            </a:r>
          </a:p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latin typeface="王漢宗顏楷體"/>
                <a:ea typeface="王漢宗顏楷體"/>
              </a:rPr>
              <a:t>2.新住民服務據點v.s.受教育資源分配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正相關</a:t>
            </a:r>
          </a:p>
          <a:p>
            <a:pPr marL="1344305" lvl="1" indent="-672152">
              <a:lnSpc>
                <a:spcPts val="8717"/>
              </a:lnSpc>
              <a:buFont typeface="Arial"/>
              <a:buChar char="•"/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探索</a:t>
            </a:r>
          </a:p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其他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年份</a:t>
            </a:r>
            <a:r>
              <a:rPr lang="en-US" sz="6226">
                <a:solidFill>
                  <a:srgbClr val="FFFCF7"/>
                </a:solidFill>
                <a:latin typeface="王漢宗顏楷體"/>
              </a:rPr>
              <a:t>?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高中</a:t>
            </a:r>
            <a:r>
              <a:rPr lang="en-US" sz="6226">
                <a:solidFill>
                  <a:srgbClr val="FFFCF7"/>
                </a:solidFill>
                <a:ea typeface="王漢宗顏楷體"/>
              </a:rPr>
              <a:t>與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大學</a:t>
            </a:r>
            <a:r>
              <a:rPr lang="en-US" sz="6226">
                <a:solidFill>
                  <a:srgbClr val="FFFCF7"/>
                </a:solidFill>
                <a:latin typeface="王漢宗顏楷體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83497">
            <a:off x="15776591" y="-1710372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9826">
            <a:off x="15434666" y="1126044"/>
            <a:ext cx="7791258" cy="12349256"/>
          </a:xfrm>
          <a:custGeom>
            <a:avLst/>
            <a:gdLst/>
            <a:ahLst/>
            <a:cxnLst/>
            <a:rect l="l" t="t" r="r" b="b"/>
            <a:pathLst>
              <a:path w="7791258" h="12349256">
                <a:moveTo>
                  <a:pt x="0" y="0"/>
                </a:moveTo>
                <a:lnTo>
                  <a:pt x="7791258" y="0"/>
                </a:lnTo>
                <a:lnTo>
                  <a:pt x="7791258" y="12349256"/>
                </a:lnTo>
                <a:lnTo>
                  <a:pt x="0" y="1234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22765">
            <a:off x="-1353770" y="7466741"/>
            <a:ext cx="4764940" cy="4699422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736" y="212791"/>
            <a:ext cx="7414608" cy="1962151"/>
            <a:chOff x="0" y="0"/>
            <a:chExt cx="9886144" cy="2616201"/>
          </a:xfrm>
        </p:grpSpPr>
        <p:sp>
          <p:nvSpPr>
            <p:cNvPr id="6" name="Freeform 6"/>
            <p:cNvSpPr/>
            <p:nvPr/>
          </p:nvSpPr>
          <p:spPr>
            <a:xfrm>
              <a:off x="0" y="686605"/>
              <a:ext cx="1206831" cy="1242991"/>
            </a:xfrm>
            <a:custGeom>
              <a:avLst/>
              <a:gdLst/>
              <a:ahLst/>
              <a:cxnLst/>
              <a:rect l="l" t="t" r="r" b="b"/>
              <a:pathLst>
                <a:path w="1206831" h="1242991">
                  <a:moveTo>
                    <a:pt x="0" y="0"/>
                  </a:moveTo>
                  <a:lnTo>
                    <a:pt x="1206831" y="0"/>
                  </a:lnTo>
                  <a:lnTo>
                    <a:pt x="1206831" y="1242991"/>
                  </a:lnTo>
                  <a:lnTo>
                    <a:pt x="0" y="124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54383" y="-238125"/>
              <a:ext cx="8131761" cy="285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999">
                  <a:solidFill>
                    <a:srgbClr val="FFFCF7"/>
                  </a:solidFill>
                  <a:ea typeface="王漢宗顏楷體"/>
                </a:rPr>
                <a:t>前言與目的</a:t>
              </a:r>
            </a:p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FFFCF7"/>
                  </a:solidFill>
                  <a:latin typeface="王漢宗顏楷體"/>
                  <a:ea typeface="王漢宗顏楷體"/>
                </a:rPr>
                <a:t>     -解讀需求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7115" y="926047"/>
              <a:ext cx="452601" cy="69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7033" y="2782050"/>
            <a:ext cx="14328621" cy="451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延續「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新住民</a:t>
            </a:r>
            <a:r>
              <a:rPr lang="en-US" sz="6226">
                <a:solidFill>
                  <a:srgbClr val="FFFCF7"/>
                </a:solidFill>
                <a:ea typeface="王漢宗顏楷體"/>
              </a:rPr>
              <a:t>」於「</a:t>
            </a:r>
            <a:r>
              <a:rPr lang="en-US" sz="6226">
                <a:solidFill>
                  <a:srgbClr val="5CE1E6"/>
                </a:solidFill>
                <a:ea typeface="王漢宗顏楷體"/>
              </a:rPr>
              <a:t>教育資源配﻿置</a:t>
            </a:r>
            <a:r>
              <a:rPr lang="en-US" sz="6226">
                <a:solidFill>
                  <a:srgbClr val="FFFCF7"/>
                </a:solidFill>
                <a:ea typeface="王漢宗顏楷體"/>
              </a:rPr>
              <a:t>」情況</a:t>
            </a:r>
          </a:p>
          <a:p>
            <a:pPr marL="1344305" lvl="1" indent="-672152">
              <a:lnSpc>
                <a:spcPts val="8717"/>
              </a:lnSpc>
              <a:buFont typeface="Arial"/>
              <a:buChar char="•"/>
            </a:pPr>
            <a:r>
              <a:rPr lang="en-US" sz="6226">
                <a:solidFill>
                  <a:srgbClr val="FFFCF7"/>
                </a:solidFill>
                <a:ea typeface="王漢宗顏楷體"/>
              </a:rPr>
              <a:t>加入</a:t>
            </a:r>
            <a:r>
              <a:rPr lang="en-US" sz="6226" u="sng">
                <a:solidFill>
                  <a:srgbClr val="5CE1E6"/>
                </a:solidFill>
                <a:ea typeface="王漢宗顏楷體"/>
              </a:rPr>
              <a:t>高中</a:t>
            </a:r>
            <a:r>
              <a:rPr lang="en-US" sz="6226">
                <a:solidFill>
                  <a:srgbClr val="FFFCF7"/>
                </a:solidFill>
                <a:ea typeface="王漢宗顏楷體"/>
              </a:rPr>
              <a:t>及</a:t>
            </a:r>
            <a:r>
              <a:rPr lang="en-US" sz="6226" u="sng">
                <a:solidFill>
                  <a:srgbClr val="5CE1E6"/>
                </a:solidFill>
                <a:ea typeface="王漢宗顏楷體"/>
              </a:rPr>
              <a:t>大學</a:t>
            </a:r>
          </a:p>
          <a:p>
            <a:pPr marL="1344305" lvl="1" indent="-672152">
              <a:lnSpc>
                <a:spcPts val="8717"/>
              </a:lnSpc>
              <a:buFont typeface="Arial"/>
              <a:buChar char="•"/>
            </a:pPr>
            <a:r>
              <a:rPr lang="en-US" sz="6226" u="sng">
                <a:solidFill>
                  <a:srgbClr val="5CE1E6"/>
                </a:solidFill>
                <a:ea typeface="王漢宗顏楷體"/>
              </a:rPr>
              <a:t>拓展年份</a:t>
            </a:r>
            <a:r>
              <a:rPr lang="en-US" sz="6226">
                <a:solidFill>
                  <a:srgbClr val="FFFCF7"/>
                </a:solidFill>
                <a:latin typeface="王漢宗顏楷體"/>
                <a:ea typeface="王漢宗顏楷體"/>
              </a:rPr>
              <a:t>至103~110</a:t>
            </a:r>
          </a:p>
          <a:p>
            <a:pPr>
              <a:lnSpc>
                <a:spcPts val="8717"/>
              </a:lnSpc>
            </a:pPr>
            <a:r>
              <a:rPr lang="en-US" sz="6226">
                <a:solidFill>
                  <a:srgbClr val="FFFCF7"/>
                </a:solidFill>
                <a:latin typeface="王漢宗顏楷體"/>
                <a:ea typeface="王漢宗顏楷體"/>
              </a:rPr>
              <a:t>=&gt;得</a:t>
            </a:r>
            <a:r>
              <a:rPr lang="en-US" sz="6226">
                <a:solidFill>
                  <a:srgbClr val="FFFCF7"/>
                </a:solidFill>
                <a:ea typeface="王漢宗顏楷體"/>
              </a:rPr>
              <a:t>出值得探討的議題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27216" y="554822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2394" y="542235"/>
            <a:ext cx="7414608" cy="1981200"/>
            <a:chOff x="0" y="0"/>
            <a:chExt cx="9886144" cy="2641600"/>
          </a:xfrm>
        </p:grpSpPr>
        <p:sp>
          <p:nvSpPr>
            <p:cNvPr id="4" name="TextBox 4"/>
            <p:cNvSpPr txBox="1"/>
            <p:nvPr/>
          </p:nvSpPr>
          <p:spPr>
            <a:xfrm>
              <a:off x="1754136" y="-247650"/>
              <a:ext cx="8132008" cy="288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CF7"/>
                  </a:solidFill>
                  <a:ea typeface="王漢宗顏楷體"/>
                </a:rPr>
                <a:t>資料蒐集與處理</a:t>
              </a:r>
            </a:p>
            <a:p>
              <a:pPr algn="l">
                <a:lnSpc>
                  <a:spcPts val="8400"/>
                </a:lnSpc>
              </a:pPr>
              <a:r>
                <a:rPr lang="en-US" sz="6000">
                  <a:solidFill>
                    <a:srgbClr val="FFFCF7"/>
                  </a:solidFill>
                  <a:latin typeface="王漢宗顏楷體"/>
                </a:rPr>
                <a:t>    -</a:t>
              </a:r>
              <a:r>
                <a:rPr lang="en-US" sz="6000">
                  <a:solidFill>
                    <a:srgbClr val="FFFCF7"/>
                  </a:solidFill>
                  <a:ea typeface="王漢宗顏楷體"/>
                </a:rPr>
                <a:t>導論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699595"/>
              <a:ext cx="1206267" cy="1242409"/>
            </a:xfrm>
            <a:custGeom>
              <a:avLst/>
              <a:gdLst/>
              <a:ahLst/>
              <a:cxnLst/>
              <a:rect l="l" t="t" r="r" b="b"/>
              <a:pathLst>
                <a:path w="1206267" h="1242409">
                  <a:moveTo>
                    <a:pt x="0" y="0"/>
                  </a:moveTo>
                  <a:lnTo>
                    <a:pt x="1206267" y="0"/>
                  </a:lnTo>
                  <a:lnTo>
                    <a:pt x="1206267" y="1242410"/>
                  </a:lnTo>
                  <a:lnTo>
                    <a:pt x="0" y="124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76826" y="938737"/>
              <a:ext cx="452615" cy="697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2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572861">
            <a:off x="16811148" y="3104597"/>
            <a:ext cx="4955384" cy="4887248"/>
          </a:xfrm>
          <a:custGeom>
            <a:avLst/>
            <a:gdLst/>
            <a:ahLst/>
            <a:cxnLst/>
            <a:rect l="l" t="t" r="r" b="b"/>
            <a:pathLst>
              <a:path w="4955384" h="4887248">
                <a:moveTo>
                  <a:pt x="0" y="0"/>
                </a:moveTo>
                <a:lnTo>
                  <a:pt x="4955384" y="0"/>
                </a:lnTo>
                <a:lnTo>
                  <a:pt x="4955384" y="4887248"/>
                </a:lnTo>
                <a:lnTo>
                  <a:pt x="0" y="4887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50004" y="3703167"/>
            <a:ext cx="7237996" cy="6583833"/>
          </a:xfrm>
          <a:custGeom>
            <a:avLst/>
            <a:gdLst/>
            <a:ahLst/>
            <a:cxnLst/>
            <a:rect l="l" t="t" r="r" b="b"/>
            <a:pathLst>
              <a:path w="7237996" h="6583833">
                <a:moveTo>
                  <a:pt x="0" y="0"/>
                </a:moveTo>
                <a:lnTo>
                  <a:pt x="7237996" y="0"/>
                </a:lnTo>
                <a:lnTo>
                  <a:pt x="7237996" y="6583833"/>
                </a:lnTo>
                <a:lnTo>
                  <a:pt x="0" y="6583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5499" y="2266260"/>
            <a:ext cx="11814974" cy="362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2"/>
              </a:lnSpc>
            </a:pPr>
            <a:r>
              <a:rPr lang="en-US" sz="6230">
                <a:solidFill>
                  <a:srgbClr val="FFFCF7"/>
                </a:solidFill>
                <a:ea typeface="王漢宗顏楷體"/>
              </a:rPr>
              <a:t>額外新增了</a:t>
            </a:r>
            <a:r>
              <a:rPr lang="en-US" sz="6230">
                <a:solidFill>
                  <a:srgbClr val="5CE1E6"/>
                </a:solidFill>
                <a:ea typeface="王漢宗顏楷體"/>
              </a:rPr>
              <a:t>兩個學層</a:t>
            </a:r>
            <a:r>
              <a:rPr lang="en-US" sz="6230">
                <a:solidFill>
                  <a:srgbClr val="FFFCF7"/>
                </a:solidFill>
                <a:latin typeface="王漢宗顏楷體"/>
                <a:ea typeface="王漢宗顏楷體"/>
              </a:rPr>
              <a:t>(高中及大學)</a:t>
            </a:r>
          </a:p>
          <a:p>
            <a:pPr>
              <a:lnSpc>
                <a:spcPts val="6342"/>
              </a:lnSpc>
            </a:pPr>
            <a:r>
              <a:rPr lang="en-US" sz="4530">
                <a:solidFill>
                  <a:srgbClr val="FFFCF7"/>
                </a:solidFill>
                <a:latin typeface="王漢宗顏楷體"/>
                <a:ea typeface="王漢宗顏楷體"/>
              </a:rPr>
              <a:t>   =&gt;民國103-110年國中至大學各學層</a:t>
            </a:r>
          </a:p>
          <a:p>
            <a:pPr>
              <a:lnSpc>
                <a:spcPts val="6342"/>
              </a:lnSpc>
            </a:pPr>
            <a:r>
              <a:rPr lang="en-US" sz="4530">
                <a:solidFill>
                  <a:srgbClr val="FFFCF7"/>
                </a:solidFill>
                <a:ea typeface="王漢宗顏楷體"/>
              </a:rPr>
              <a:t>新住民在台灣的就學人數</a:t>
            </a:r>
          </a:p>
          <a:p>
            <a:pPr>
              <a:lnSpc>
                <a:spcPts val="6342"/>
              </a:lnSpc>
            </a:pPr>
            <a:r>
              <a:rPr lang="en-US" sz="4530">
                <a:solidFill>
                  <a:srgbClr val="FFFCF7"/>
                </a:solidFill>
                <a:latin typeface="王漢宗顏楷體"/>
                <a:ea typeface="王漢宗顏楷體"/>
              </a:rPr>
              <a:t>   =&gt;新住民於台灣總就學人口數的占比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49" y="2957283"/>
            <a:ext cx="17815185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0"/>
              </a:lnSpc>
            </a:pPr>
            <a:r>
              <a:rPr lang="en-US" sz="3950">
                <a:solidFill>
                  <a:srgbClr val="FFFFFF"/>
                </a:solidFill>
                <a:latin typeface="王漢宗顏楷體"/>
              </a:rPr>
              <a:t>1.</a:t>
            </a:r>
            <a:r>
              <a:rPr lang="en-US" sz="3950" u="sng">
                <a:solidFill>
                  <a:srgbClr val="FFFFFF"/>
                </a:solidFill>
                <a:ea typeface="王漢宗顏楷體"/>
                <a:hlinkClick r:id="rId2" tooltip="https://www.edu.tw/News_Content.aspx?%20%20%20n=829446EED325AD02&amp;sms=26FB481681F7B203&amp;s=4C810A112728CC60&amp;fbclid=IwAR0cpzNsLC62Nu9bhfrxRzpICYr5xPXbfVHHG_2X-ZeupOXJ28JJrtu8FKE"/>
              </a:rPr>
              <a:t>各級學校新住民子女就學概況</a:t>
            </a:r>
          </a:p>
          <a:p>
            <a:pPr>
              <a:lnSpc>
                <a:spcPts val="4740"/>
              </a:lnSpc>
            </a:pPr>
            <a:r>
              <a:rPr lang="en-US" sz="3950">
                <a:solidFill>
                  <a:srgbClr val="FFFFFF"/>
                </a:solidFill>
                <a:latin typeface="王漢宗顏楷體"/>
              </a:rPr>
              <a:t>https://www.edu.tw/News_Content.aspx?  </a:t>
            </a:r>
          </a:p>
          <a:p>
            <a:pPr>
              <a:lnSpc>
                <a:spcPts val="4740"/>
              </a:lnSpc>
            </a:pPr>
            <a:r>
              <a:rPr lang="en-US" sz="3950">
                <a:solidFill>
                  <a:srgbClr val="FFFFFF"/>
                </a:solidFill>
                <a:latin typeface="王漢宗顏楷體"/>
                <a:ea typeface="王漢宗顏楷體"/>
              </a:rPr>
              <a:t>n=829446EED325AD02&amp;sms=26FB481681F7B203&amp;s=4C810A112728CC60&amp;fbclid=IwAR0cpzNsLC62Nu9bhfrxRzpICYr5xPXbfVHHG_2X-ZeupOXJ28JJrtu8FKE  (教育部全球資訊網)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649" y="8155784"/>
            <a:ext cx="17701426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930" u="sng">
                <a:solidFill>
                  <a:srgbClr val="FFFFFF"/>
                </a:solidFill>
                <a:latin typeface="王漢宗顏楷體"/>
                <a:ea typeface="王漢宗顏楷體"/>
                <a:hlinkClick r:id="rId3" tooltip="https://news.immigration.gov.tw/NewsSection/Detail/64f3e928-446c-4b7e-bd23-702fe113c16e?category=0&amp;lang=TW"/>
              </a:rPr>
              <a:t>3.臺灣少子化影響 教育部統計新住民子女也銳減</a:t>
            </a:r>
          </a:p>
          <a:p>
            <a:pPr>
              <a:lnSpc>
                <a:spcPts val="4716"/>
              </a:lnSpc>
            </a:pPr>
            <a:r>
              <a:rPr lang="en-US" sz="3930">
                <a:solidFill>
                  <a:srgbClr val="FFFFFF"/>
                </a:solidFill>
                <a:latin typeface="王漢宗顏楷體"/>
                <a:hlinkClick r:id="rId4" action="ppaction://hlinksldjump"/>
              </a:rPr>
              <a:t>https://news.immigration.gov.tw/NewsSection/Detail/64f3e928-446c-4b7e-bd23-702fe113c16e?category=0&amp;lang=TW</a:t>
            </a:r>
          </a:p>
          <a:p>
            <a:pPr>
              <a:lnSpc>
                <a:spcPts val="4716"/>
              </a:lnSpc>
            </a:pPr>
            <a:endParaRPr lang="en-US" sz="3930">
              <a:solidFill>
                <a:srgbClr val="FFFFFF"/>
              </a:solidFill>
              <a:latin typeface="王漢宗顏楷體"/>
              <a:hlinkClick r:id="rId4" action="ppaction://hlinksldjump"/>
            </a:endParaRPr>
          </a:p>
          <a:p>
            <a:pPr>
              <a:lnSpc>
                <a:spcPts val="4716"/>
              </a:lnSpc>
            </a:pPr>
            <a:endParaRPr lang="en-US" sz="3930">
              <a:solidFill>
                <a:srgbClr val="FFFFFF"/>
              </a:solidFill>
              <a:latin typeface="王漢宗顏楷體"/>
              <a:hlinkClick r:id="rId4" action="ppaction://hlinksldjump"/>
            </a:endParaRPr>
          </a:p>
        </p:txBody>
      </p:sp>
      <p:sp>
        <p:nvSpPr>
          <p:cNvPr id="4" name="Freeform 4"/>
          <p:cNvSpPr/>
          <p:nvPr/>
        </p:nvSpPr>
        <p:spPr>
          <a:xfrm rot="3595009">
            <a:off x="9230118" y="-7529090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649" y="6157683"/>
            <a:ext cx="17815185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en-US" sz="3949">
                <a:solidFill>
                  <a:srgbClr val="FFFFFF"/>
                </a:solidFill>
                <a:latin typeface="王漢宗顏楷體"/>
              </a:rPr>
              <a:t>2.</a:t>
            </a:r>
            <a:r>
              <a:rPr lang="en-US" sz="3949" u="sng">
                <a:solidFill>
                  <a:srgbClr val="FFFFFF"/>
                </a:solidFill>
                <a:ea typeface="王漢宗顏楷體"/>
                <a:hlinkClick r:id="rId7" tooltip="https://www.wealth.com.tw/articles/9f4dae5a-aa5d-466e-a4dc-754bba352498"/>
              </a:rPr>
              <a:t>外籍配偶人數</a:t>
            </a:r>
          </a:p>
          <a:p>
            <a:pPr>
              <a:lnSpc>
                <a:spcPts val="4739"/>
              </a:lnSpc>
            </a:pPr>
            <a:r>
              <a:rPr lang="en-US" sz="3949">
                <a:solidFill>
                  <a:srgbClr val="FFFFFF"/>
                </a:solidFill>
                <a:latin typeface="王漢宗顏楷體"/>
              </a:rPr>
              <a:t>https://www.wealth.com.tw/articles/9f4dae5a-aa5d-466e-a4dc-754bba352498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2394" y="542235"/>
            <a:ext cx="7414608" cy="1981200"/>
            <a:chOff x="0" y="0"/>
            <a:chExt cx="9886144" cy="2641600"/>
          </a:xfrm>
        </p:grpSpPr>
        <p:sp>
          <p:nvSpPr>
            <p:cNvPr id="7" name="TextBox 7"/>
            <p:cNvSpPr txBox="1"/>
            <p:nvPr/>
          </p:nvSpPr>
          <p:spPr>
            <a:xfrm>
              <a:off x="1754136" y="-247650"/>
              <a:ext cx="8132008" cy="288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CF7"/>
                  </a:solidFill>
                  <a:ea typeface="王漢宗顏楷體"/>
                </a:rPr>
                <a:t>資料蒐集與處理</a:t>
              </a:r>
            </a:p>
            <a:p>
              <a:pPr algn="l">
                <a:lnSpc>
                  <a:spcPts val="8400"/>
                </a:lnSpc>
              </a:pPr>
              <a:r>
                <a:rPr lang="en-US" sz="6000">
                  <a:solidFill>
                    <a:srgbClr val="FFFCF7"/>
                  </a:solidFill>
                  <a:latin typeface="王漢宗顏楷體"/>
                </a:rPr>
                <a:t>    -</a:t>
              </a:r>
              <a:r>
                <a:rPr lang="en-US" sz="6000">
                  <a:solidFill>
                    <a:srgbClr val="FFFCF7"/>
                  </a:solidFill>
                  <a:ea typeface="王漢宗顏楷體"/>
                </a:rPr>
                <a:t>參考資料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99595"/>
              <a:ext cx="1206267" cy="1242409"/>
            </a:xfrm>
            <a:custGeom>
              <a:avLst/>
              <a:gdLst/>
              <a:ahLst/>
              <a:cxnLst/>
              <a:rect l="l" t="t" r="r" b="b"/>
              <a:pathLst>
                <a:path w="1206267" h="1242409">
                  <a:moveTo>
                    <a:pt x="0" y="0"/>
                  </a:moveTo>
                  <a:lnTo>
                    <a:pt x="1206267" y="0"/>
                  </a:lnTo>
                  <a:lnTo>
                    <a:pt x="1206267" y="1242410"/>
                  </a:lnTo>
                  <a:lnTo>
                    <a:pt x="0" y="124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76826" y="938737"/>
              <a:ext cx="452615" cy="697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8"/>
                </a:lnSpc>
              </a:pPr>
              <a:r>
                <a:rPr lang="en-US" sz="3113">
                  <a:solidFill>
                    <a:srgbClr val="2B2B2B"/>
                  </a:solidFill>
                  <a:latin typeface="芫荽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95009">
            <a:off x="9230118" y="-7529090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2394" y="1066931"/>
            <a:ext cx="904700" cy="931807"/>
          </a:xfrm>
          <a:custGeom>
            <a:avLst/>
            <a:gdLst/>
            <a:ahLst/>
            <a:cxnLst/>
            <a:rect l="l" t="t" r="r" b="b"/>
            <a:pathLst>
              <a:path w="904700" h="931807">
                <a:moveTo>
                  <a:pt x="0" y="0"/>
                </a:moveTo>
                <a:lnTo>
                  <a:pt x="904700" y="0"/>
                </a:lnTo>
                <a:lnTo>
                  <a:pt x="904700" y="931807"/>
                </a:lnTo>
                <a:lnTo>
                  <a:pt x="0" y="93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682" y="3106406"/>
            <a:ext cx="17242636" cy="6546669"/>
          </a:xfrm>
          <a:custGeom>
            <a:avLst/>
            <a:gdLst/>
            <a:ahLst/>
            <a:cxnLst/>
            <a:rect l="l" t="t" r="r" b="b"/>
            <a:pathLst>
              <a:path w="17242636" h="6546669">
                <a:moveTo>
                  <a:pt x="0" y="0"/>
                </a:moveTo>
                <a:lnTo>
                  <a:pt x="17242636" y="0"/>
                </a:lnTo>
                <a:lnTo>
                  <a:pt x="17242636" y="6546669"/>
                </a:lnTo>
                <a:lnTo>
                  <a:pt x="0" y="654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6748524">
            <a:off x="14723661" y="3457993"/>
            <a:ext cx="1501935" cy="18095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7996" y="294585"/>
            <a:ext cx="7197154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CF7"/>
                </a:solidFill>
                <a:ea typeface="王漢宗顏楷體"/>
              </a:rPr>
              <a:t>資料蒐集與處理</a:t>
            </a:r>
          </a:p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CF7"/>
                </a:solidFill>
                <a:latin typeface="王漢宗顏楷體"/>
                <a:ea typeface="王漢宗顏楷體"/>
              </a:rPr>
              <a:t>    -資料關係圖更新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5014" y="1229618"/>
            <a:ext cx="339461" cy="53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2B2B2B"/>
                </a:solidFill>
                <a:latin typeface="芫荽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2134" y="3994443"/>
            <a:ext cx="13000715" cy="2298115"/>
            <a:chOff x="0" y="0"/>
            <a:chExt cx="812800" cy="143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3677"/>
            </a:xfrm>
            <a:custGeom>
              <a:avLst/>
              <a:gdLst/>
              <a:ahLst/>
              <a:cxnLst/>
              <a:rect l="l" t="t" r="r" b="b"/>
              <a:pathLst>
                <a:path w="812800" h="143677">
                  <a:moveTo>
                    <a:pt x="609600" y="0"/>
                  </a:moveTo>
                  <a:lnTo>
                    <a:pt x="203200" y="0"/>
                  </a:lnTo>
                  <a:lnTo>
                    <a:pt x="0" y="71839"/>
                  </a:lnTo>
                  <a:lnTo>
                    <a:pt x="203200" y="143677"/>
                  </a:lnTo>
                  <a:lnTo>
                    <a:pt x="609600" y="143677"/>
                  </a:lnTo>
                  <a:lnTo>
                    <a:pt x="812800" y="7183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E6DAC5">
                    <a:alpha val="100000"/>
                  </a:srgbClr>
                </a:gs>
                <a:gs pos="50000">
                  <a:srgbClr val="FFF7AD">
                    <a:alpha val="100000"/>
                  </a:srgbClr>
                </a:gs>
                <a:gs pos="100000">
                  <a:srgbClr val="A590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52400" y="-28575"/>
              <a:ext cx="508000" cy="17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9309" y="3994443"/>
            <a:ext cx="13000715" cy="2298115"/>
            <a:chOff x="0" y="0"/>
            <a:chExt cx="812800" cy="143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43677"/>
            </a:xfrm>
            <a:custGeom>
              <a:avLst/>
              <a:gdLst/>
              <a:ahLst/>
              <a:cxnLst/>
              <a:rect l="l" t="t" r="r" b="b"/>
              <a:pathLst>
                <a:path w="812800" h="143677">
                  <a:moveTo>
                    <a:pt x="609600" y="0"/>
                  </a:moveTo>
                  <a:lnTo>
                    <a:pt x="203200" y="0"/>
                  </a:lnTo>
                  <a:lnTo>
                    <a:pt x="0" y="71839"/>
                  </a:lnTo>
                  <a:lnTo>
                    <a:pt x="203200" y="143677"/>
                  </a:lnTo>
                  <a:lnTo>
                    <a:pt x="609600" y="143677"/>
                  </a:lnTo>
                  <a:lnTo>
                    <a:pt x="812800" y="7183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908B">
                    <a:alpha val="100000"/>
                  </a:srgbClr>
                </a:gs>
                <a:gs pos="50000">
                  <a:srgbClr val="FFF7AD">
                    <a:alpha val="100000"/>
                  </a:srgbClr>
                </a:gs>
                <a:gs pos="100000">
                  <a:srgbClr val="E6DAC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28575"/>
              <a:ext cx="508000" cy="17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56297" y="3994443"/>
            <a:ext cx="13000715" cy="2298115"/>
            <a:chOff x="0" y="0"/>
            <a:chExt cx="812800" cy="143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43677"/>
            </a:xfrm>
            <a:custGeom>
              <a:avLst/>
              <a:gdLst/>
              <a:ahLst/>
              <a:cxnLst/>
              <a:rect l="l" t="t" r="r" b="b"/>
              <a:pathLst>
                <a:path w="812800" h="143677">
                  <a:moveTo>
                    <a:pt x="609600" y="0"/>
                  </a:moveTo>
                  <a:lnTo>
                    <a:pt x="203200" y="0"/>
                  </a:lnTo>
                  <a:lnTo>
                    <a:pt x="0" y="71839"/>
                  </a:lnTo>
                  <a:lnTo>
                    <a:pt x="203200" y="143677"/>
                  </a:lnTo>
                  <a:lnTo>
                    <a:pt x="609600" y="143677"/>
                  </a:lnTo>
                  <a:lnTo>
                    <a:pt x="812800" y="7183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6DA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-28575"/>
              <a:ext cx="508000" cy="17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527216" y="554822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72861">
            <a:off x="16811148" y="3104597"/>
            <a:ext cx="4955384" cy="4887248"/>
          </a:xfrm>
          <a:custGeom>
            <a:avLst/>
            <a:gdLst/>
            <a:ahLst/>
            <a:cxnLst/>
            <a:rect l="l" t="t" r="r" b="b"/>
            <a:pathLst>
              <a:path w="4955384" h="4887248">
                <a:moveTo>
                  <a:pt x="0" y="0"/>
                </a:moveTo>
                <a:lnTo>
                  <a:pt x="4955384" y="0"/>
                </a:lnTo>
                <a:lnTo>
                  <a:pt x="4955384" y="4887248"/>
                </a:lnTo>
                <a:lnTo>
                  <a:pt x="0" y="488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904168" y="4504173"/>
            <a:ext cx="5704973" cy="105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48"/>
              </a:lnSpc>
            </a:pPr>
            <a:r>
              <a:rPr lang="en-US" sz="5534">
                <a:solidFill>
                  <a:srgbClr val="866D6D"/>
                </a:solidFill>
                <a:latin typeface="Times New Roman"/>
              </a:rPr>
              <a:t>Power BI DEMO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27216" y="554822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2861">
            <a:off x="16811148" y="3104597"/>
            <a:ext cx="4955384" cy="4887248"/>
          </a:xfrm>
          <a:custGeom>
            <a:avLst/>
            <a:gdLst/>
            <a:ahLst/>
            <a:cxnLst/>
            <a:rect l="l" t="t" r="r" b="b"/>
            <a:pathLst>
              <a:path w="4955384" h="4887248">
                <a:moveTo>
                  <a:pt x="0" y="0"/>
                </a:moveTo>
                <a:lnTo>
                  <a:pt x="4955384" y="0"/>
                </a:lnTo>
                <a:lnTo>
                  <a:pt x="4955384" y="4887248"/>
                </a:lnTo>
                <a:lnTo>
                  <a:pt x="0" y="488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41094" y="0"/>
            <a:ext cx="12751398" cy="5381161"/>
          </a:xfrm>
          <a:custGeom>
            <a:avLst/>
            <a:gdLst/>
            <a:ahLst/>
            <a:cxnLst/>
            <a:rect l="l" t="t" r="r" b="b"/>
            <a:pathLst>
              <a:path w="12751398" h="5381161">
                <a:moveTo>
                  <a:pt x="0" y="0"/>
                </a:moveTo>
                <a:lnTo>
                  <a:pt x="12751398" y="0"/>
                </a:lnTo>
                <a:lnTo>
                  <a:pt x="12751398" y="5381161"/>
                </a:lnTo>
                <a:lnTo>
                  <a:pt x="0" y="538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76381" y="5381161"/>
            <a:ext cx="11280823" cy="4858338"/>
          </a:xfrm>
          <a:custGeom>
            <a:avLst/>
            <a:gdLst/>
            <a:ahLst/>
            <a:cxnLst/>
            <a:rect l="l" t="t" r="r" b="b"/>
            <a:pathLst>
              <a:path w="11280823" h="4858338">
                <a:moveTo>
                  <a:pt x="0" y="0"/>
                </a:moveTo>
                <a:lnTo>
                  <a:pt x="11280823" y="0"/>
                </a:lnTo>
                <a:lnTo>
                  <a:pt x="11280823" y="4858338"/>
                </a:lnTo>
                <a:lnTo>
                  <a:pt x="0" y="4858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289</Words>
  <Application>Microsoft Office PowerPoint</Application>
  <PresentationFormat>自訂</PresentationFormat>
  <Paragraphs>99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芫荽 Bold</vt:lpstr>
      <vt:lpstr>Bukhari Script Bold</vt:lpstr>
      <vt:lpstr>Calibri</vt:lpstr>
      <vt:lpstr>王漢宗顏楷體</vt:lpstr>
      <vt:lpstr>TT Commons Pro</vt:lpstr>
      <vt:lpstr>Times New Roman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健康雲與大數據期末報告</dc:title>
  <cp:lastModifiedBy>張詠翔</cp:lastModifiedBy>
  <cp:revision>2</cp:revision>
  <dcterms:created xsi:type="dcterms:W3CDTF">2006-08-16T00:00:00Z</dcterms:created>
  <dcterms:modified xsi:type="dcterms:W3CDTF">2023-12-26T04:00:55Z</dcterms:modified>
  <dc:identifier>DAF3zdM1CVc</dc:identifier>
</cp:coreProperties>
</file>